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68" r:id="rId2"/>
    <p:sldId id="257" r:id="rId3"/>
    <p:sldId id="270" r:id="rId4"/>
    <p:sldId id="271" r:id="rId5"/>
    <p:sldId id="273" r:id="rId6"/>
    <p:sldId id="274" r:id="rId7"/>
    <p:sldId id="272" r:id="rId8"/>
    <p:sldId id="275" r:id="rId9"/>
    <p:sldId id="278" r:id="rId10"/>
    <p:sldId id="281" r:id="rId11"/>
    <p:sldId id="277" r:id="rId12"/>
    <p:sldId id="279" r:id="rId13"/>
    <p:sldId id="280" r:id="rId14"/>
    <p:sldId id="282" r:id="rId15"/>
    <p:sldId id="276" r:id="rId16"/>
    <p:sldId id="283" r:id="rId17"/>
    <p:sldId id="269" r:id="rId18"/>
    <p:sldId id="267" r:id="rId19"/>
  </p:sldIdLst>
  <p:sldSz cx="12192000" cy="6858000"/>
  <p:notesSz cx="6858000" cy="9144000"/>
  <p:embeddedFontLst>
    <p:embeddedFont>
      <p:font typeface="Assistant" pitchFamily="2" charset="-79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11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251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451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210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4919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811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fc55d5cd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/>
          </a:p>
        </p:txBody>
      </p:sp>
      <p:sp>
        <p:nvSpPr>
          <p:cNvPr id="110" name="Google Shape;110;g24fc55d5cd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001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08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2269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17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803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801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274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50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sirve como una forma de simular entornos espaciales para realizar experimentos con pequeños satélites.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campo magnético del planeta tierra cobra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 relevancia a la hora de controlar la actitud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un satélite en el espacio. Ya que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influencia aerodinámica es mínima, no 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 recurrir fácilmente a superficies de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como lo haría una aeronave. Por lo que,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 de los dispositivos empleados para orientar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los satélites es el magnetorque, el cual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funciona bajo la influencia de los campos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geomagnéticos.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esta razón, resulta imprescindible recrear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fenómeno en un banco de pruebas, bajo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condiciones controladas, y así comprender la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dinámica de los vehículos espaciales</a:t>
            </a:r>
            <a:endParaRPr sz="50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81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0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00.png"/><Relationship Id="rId4" Type="http://schemas.openxmlformats.org/officeDocument/2006/relationships/image" Target="../media/image8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rupoastra.github.io/codeac/" TargetMode="External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4.sv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10" Type="http://schemas.openxmlformats.org/officeDocument/2006/relationships/image" Target="../media/image44.png"/><Relationship Id="rId4" Type="http://schemas.openxmlformats.org/officeDocument/2006/relationships/image" Target="../media/image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6817E5C6-B700-51FC-83D6-344C8DAFBD57}"/>
              </a:ext>
            </a:extLst>
          </p:cNvPr>
          <p:cNvSpPr/>
          <p:nvPr/>
        </p:nvSpPr>
        <p:spPr>
          <a:xfrm>
            <a:off x="-4376" y="2070652"/>
            <a:ext cx="12192000" cy="2242867"/>
          </a:xfrm>
          <a:prstGeom prst="rect">
            <a:avLst/>
          </a:prstGeom>
          <a:gradFill flip="none" rotWithShape="1">
            <a:gsLst>
              <a:gs pos="0">
                <a:srgbClr val="17314F">
                  <a:shade val="30000"/>
                  <a:satMod val="115000"/>
                </a:srgbClr>
              </a:gs>
              <a:gs pos="50000">
                <a:srgbClr val="17314F">
                  <a:shade val="67500"/>
                  <a:satMod val="115000"/>
                </a:srgbClr>
              </a:gs>
              <a:gs pos="100000">
                <a:srgbClr val="17314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6414" y="1711834"/>
            <a:ext cx="9452035" cy="1668732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Roboto Slab"/>
                <a:ea typeface="Roboto Slab"/>
                <a:cs typeface="Roboto Slab"/>
              </a:rPr>
              <a:t>Estrategias de control para la desaturación de ruedas de reacción en Cubesats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78302" y="3530151"/>
            <a:ext cx="4270076" cy="634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Sebastian Augusto Zapata Gil</a:t>
            </a:r>
          </a:p>
        </p:txBody>
      </p:sp>
      <p:pic>
        <p:nvPicPr>
          <p:cNvPr id="4" name="Picture 3" descr="CODEAC BÁSICO.png">
            <a:extLst>
              <a:ext uri="{FF2B5EF4-FFF2-40B4-BE49-F238E27FC236}">
                <a16:creationId xmlns:a16="http://schemas.microsoft.com/office/drawing/2014/main" id="{9071CE72-DA64-71DB-B39B-FFA731316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1" y="486132"/>
            <a:ext cx="3462067" cy="637999"/>
          </a:xfrm>
          <a:prstGeom prst="rect">
            <a:avLst/>
          </a:prstGeom>
        </p:spPr>
      </p:pic>
      <p:pic>
        <p:nvPicPr>
          <p:cNvPr id="8" name="Picture 7" descr="deltav_negro_reduccion.png">
            <a:extLst>
              <a:ext uri="{FF2B5EF4-FFF2-40B4-BE49-F238E27FC236}">
                <a16:creationId xmlns:a16="http://schemas.microsoft.com/office/drawing/2014/main" id="{93E9470F-207F-290C-3125-5A7DD697E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17" y="303360"/>
            <a:ext cx="816636" cy="816637"/>
          </a:xfrm>
          <a:prstGeom prst="rect">
            <a:avLst/>
          </a:prstGeom>
        </p:spPr>
      </p:pic>
      <p:pic>
        <p:nvPicPr>
          <p:cNvPr id="9" name="Picture 8" descr="Logo 1 - ASTRA-07.png">
            <a:extLst>
              <a:ext uri="{FF2B5EF4-FFF2-40B4-BE49-F238E27FC236}">
                <a16:creationId xmlns:a16="http://schemas.microsoft.com/office/drawing/2014/main" id="{2A65F477-C403-755C-2D65-5943CB90F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702" y="297687"/>
            <a:ext cx="931654" cy="827982"/>
          </a:xfrm>
          <a:prstGeom prst="rect">
            <a:avLst/>
          </a:prstGeom>
        </p:spPr>
      </p:pic>
      <p:pic>
        <p:nvPicPr>
          <p:cNvPr id="11" name="Picture 10" descr="voyager_azul_reduccion.png">
            <a:extLst>
              <a:ext uri="{FF2B5EF4-FFF2-40B4-BE49-F238E27FC236}">
                <a16:creationId xmlns:a16="http://schemas.microsoft.com/office/drawing/2014/main" id="{2EE9830C-9C62-A7CD-9B13-26A8E253A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1645" y="303362"/>
            <a:ext cx="773503" cy="816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F1942F-847C-0949-46EE-24497EB4E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667" y="438761"/>
            <a:ext cx="3045124" cy="761499"/>
          </a:xfrm>
          <a:prstGeom prst="rect">
            <a:avLst/>
          </a:prstGeom>
        </p:spPr>
      </p:pic>
      <p:pic>
        <p:nvPicPr>
          <p:cNvPr id="19" name="Imagen 18" descr="Imagen que contiene competencia de atletismo&#10;&#10;Descripción generada automáticamente">
            <a:extLst>
              <a:ext uri="{FF2B5EF4-FFF2-40B4-BE49-F238E27FC236}">
                <a16:creationId xmlns:a16="http://schemas.microsoft.com/office/drawing/2014/main" id="{A58F9518-9B15-2378-665D-9B7D5B4004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965" b="63848"/>
          <a:stretch/>
        </p:blipFill>
        <p:spPr>
          <a:xfrm>
            <a:off x="6622210" y="4361918"/>
            <a:ext cx="5566701" cy="2496089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4372512-EC2E-E926-7FA3-7A6376DF4C26}"/>
              </a:ext>
            </a:extLst>
          </p:cNvPr>
          <p:cNvCxnSpPr/>
          <p:nvPr/>
        </p:nvCxnSpPr>
        <p:spPr>
          <a:xfrm>
            <a:off x="1153064" y="3460630"/>
            <a:ext cx="5730814" cy="8627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3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 matemático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/>
              <p:nvPr/>
            </p:nvSpPr>
            <p:spPr>
              <a:xfrm>
                <a:off x="122110" y="3214762"/>
                <a:ext cx="1645891" cy="894347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10" y="3214762"/>
                <a:ext cx="1645891" cy="894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9CD80E98-3D6C-E0E0-5575-C5C980E69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301" y="3092628"/>
            <a:ext cx="6899343" cy="113861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1F8182-D531-FC3C-E6FE-04F39F8BA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944" y="3118690"/>
            <a:ext cx="1765301" cy="114612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9D08DFA-98FD-4489-47F5-431484E86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056" y="4553359"/>
            <a:ext cx="3777831" cy="201009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083F85F-1A6D-DB1B-F2AF-C3EF5993558C}"/>
              </a:ext>
            </a:extLst>
          </p:cNvPr>
          <p:cNvSpPr txBox="1"/>
          <p:nvPr/>
        </p:nvSpPr>
        <p:spPr>
          <a:xfrm>
            <a:off x="2314301" y="2623794"/>
            <a:ext cx="2389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Modelo Dinámico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1F9CFE-7C3B-890C-16B2-F5CB373D1ED7}"/>
              </a:ext>
            </a:extLst>
          </p:cNvPr>
          <p:cNvSpPr txBox="1"/>
          <p:nvPr/>
        </p:nvSpPr>
        <p:spPr>
          <a:xfrm>
            <a:off x="9759944" y="2642738"/>
            <a:ext cx="2389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Modelo Cinemático</a:t>
            </a:r>
          </a:p>
        </p:txBody>
      </p:sp>
    </p:spTree>
    <p:extLst>
      <p:ext uri="{BB962C8B-B14F-4D97-AF65-F5344CB8AC3E}">
        <p14:creationId xmlns:p14="http://schemas.microsoft.com/office/powerpoint/2010/main" val="288339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 dinámico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/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4B18DCF-0CA7-67C3-7489-68D627411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81" y="4278006"/>
            <a:ext cx="5313647" cy="2143252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5A47E35A-030C-A643-2379-9A9110CA9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673" y="4851303"/>
            <a:ext cx="5555268" cy="11670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7C9EA3-B910-9FE3-A5A3-772A4C1CDEA0}"/>
              </a:ext>
            </a:extLst>
          </p:cNvPr>
          <p:cNvSpPr txBox="1"/>
          <p:nvPr/>
        </p:nvSpPr>
        <p:spPr>
          <a:xfrm>
            <a:off x="2563437" y="3796594"/>
            <a:ext cx="1360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Modelo RW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7F923D-ECDC-B4EA-3990-7A251D51439B}"/>
              </a:ext>
            </a:extLst>
          </p:cNvPr>
          <p:cNvSpPr txBox="1"/>
          <p:nvPr/>
        </p:nvSpPr>
        <p:spPr>
          <a:xfrm>
            <a:off x="8067247" y="3701225"/>
            <a:ext cx="248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Modelo Magnetorquers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654AE1C-A7DC-4F45-A43A-942E9FFEF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0798" y="2391595"/>
            <a:ext cx="4988371" cy="823244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D9430AD6-81B9-C190-8554-6FA48B595F48}"/>
              </a:ext>
            </a:extLst>
          </p:cNvPr>
          <p:cNvSpPr/>
          <p:nvPr/>
        </p:nvSpPr>
        <p:spPr>
          <a:xfrm>
            <a:off x="8343900" y="2527840"/>
            <a:ext cx="505269" cy="550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62BB2B2-0690-84B9-5175-A4D7585B838A}"/>
              </a:ext>
            </a:extLst>
          </p:cNvPr>
          <p:cNvSpPr/>
          <p:nvPr/>
        </p:nvSpPr>
        <p:spPr>
          <a:xfrm>
            <a:off x="6831720" y="2531957"/>
            <a:ext cx="505269" cy="550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020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 dinámico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/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9CD80E98-3D6C-E0E0-5575-C5C980E69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798" y="2391595"/>
            <a:ext cx="4988371" cy="82324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76DB48F1-7B66-59FD-93F4-A6E765D08171}"/>
              </a:ext>
            </a:extLst>
          </p:cNvPr>
          <p:cNvSpPr/>
          <p:nvPr/>
        </p:nvSpPr>
        <p:spPr>
          <a:xfrm>
            <a:off x="7619120" y="2484547"/>
            <a:ext cx="505269" cy="550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639AE75-4EB8-600B-07B0-DE5E31B33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2914" y="3804253"/>
            <a:ext cx="4988371" cy="252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2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 dinámico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/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121BC7B-73AE-45F0-F892-1B2D1164D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55" y="1802181"/>
                <a:ext cx="1645891" cy="682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9CD80E98-3D6C-E0E0-5575-C5C980E69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798" y="2391595"/>
            <a:ext cx="4988371" cy="82324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76DB48F1-7B66-59FD-93F4-A6E765D08171}"/>
              </a:ext>
            </a:extLst>
          </p:cNvPr>
          <p:cNvSpPr/>
          <p:nvPr/>
        </p:nvSpPr>
        <p:spPr>
          <a:xfrm>
            <a:off x="6047103" y="2563508"/>
            <a:ext cx="416413" cy="453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E9D589C-91CF-EE82-9623-B027A88C8CAF}"/>
              </a:ext>
            </a:extLst>
          </p:cNvPr>
          <p:cNvSpPr/>
          <p:nvPr/>
        </p:nvSpPr>
        <p:spPr>
          <a:xfrm>
            <a:off x="4745744" y="2547439"/>
            <a:ext cx="416413" cy="453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125FEB-859B-7050-CD83-1E285C61F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52" y="3429000"/>
            <a:ext cx="2929172" cy="2580659"/>
          </a:xfrm>
          <a:prstGeom prst="rect">
            <a:avLst/>
          </a:prstGeom>
        </p:spPr>
      </p:pic>
      <p:pic>
        <p:nvPicPr>
          <p:cNvPr id="9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2E457AC-125C-8A16-B3A4-C8EAC56DE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3590" y="3429000"/>
            <a:ext cx="2227058" cy="2975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7676242-8758-D0B2-E601-74C5011347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1560" y="3804253"/>
            <a:ext cx="3543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Controladores: PID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EBB4327-99D1-3E10-5900-B105C7C2F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98" y="4081448"/>
            <a:ext cx="5655347" cy="2444869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010F2986-E3DE-635B-5114-BDF31CBCD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49" y="2078464"/>
            <a:ext cx="5922349" cy="27010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E374F07-B7DD-217D-6DC7-F6F762716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4984" y="2848004"/>
            <a:ext cx="3133725" cy="7096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578DAA2-E9CF-15BB-C9EE-4540280CC67A}"/>
              </a:ext>
            </a:extLst>
          </p:cNvPr>
          <p:cNvSpPr txBox="1"/>
          <p:nvPr/>
        </p:nvSpPr>
        <p:spPr>
          <a:xfrm>
            <a:off x="8513380" y="2432200"/>
            <a:ext cx="2202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Ley de control</a:t>
            </a:r>
          </a:p>
        </p:txBody>
      </p:sp>
    </p:spTree>
    <p:extLst>
      <p:ext uri="{BB962C8B-B14F-4D97-AF65-F5344CB8AC3E}">
        <p14:creationId xmlns:p14="http://schemas.microsoft.com/office/powerpoint/2010/main" val="100375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B72A927-00CC-7173-A371-97C3C6E6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7" y="1622901"/>
            <a:ext cx="6095831" cy="2762907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81EA9E64-40A3-A16F-2705-25FBED13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594734"/>
            <a:ext cx="5804220" cy="2783331"/>
          </a:xfrm>
          <a:prstGeom prst="rect">
            <a:avLst/>
          </a:prstGeom>
        </p:spPr>
      </p:pic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Controladores: LQR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6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7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Resultados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5717892-60BB-37CF-FED2-855CD9F6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81" y="1716496"/>
            <a:ext cx="6041077" cy="2518092"/>
          </a:xfrm>
          <a:prstGeom prst="rect">
            <a:avLst/>
          </a:prstGeom>
        </p:spPr>
      </p:pic>
      <p:pic>
        <p:nvPicPr>
          <p:cNvPr id="19" name="Imagen 1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04C6395-9C0E-55A5-45B3-C67C38A55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622" y="1800894"/>
            <a:ext cx="5636126" cy="2349297"/>
          </a:xfrm>
          <a:prstGeom prst="rect">
            <a:avLst/>
          </a:prstGeom>
        </p:spPr>
      </p:pic>
      <p:pic>
        <p:nvPicPr>
          <p:cNvPr id="21" name="Imagen 20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44C49104-C837-C2CB-C4B6-B24D4A76F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9395" y="4353652"/>
            <a:ext cx="5772556" cy="24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5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Lineas</a:t>
            </a: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futuras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6498"/>
          <a:stretch/>
        </p:blipFill>
        <p:spPr>
          <a:xfrm>
            <a:off x="1649875" y="2051500"/>
            <a:ext cx="3796443" cy="3707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8" name="Google Shape;118;p15"/>
          <p:cNvSpPr txBox="1"/>
          <p:nvPr/>
        </p:nvSpPr>
        <p:spPr>
          <a:xfrm>
            <a:off x="1583850" y="5874000"/>
            <a:ext cx="39285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Figura 2. </a:t>
            </a:r>
            <a:r>
              <a:rPr lang="es-ES" sz="1000">
                <a:solidFill>
                  <a:srgbClr val="2E414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Tibbs, M.L. (2015). Design and Test of an Attitude Determination and Control System for a 6U CubeSat using AFIT's CubeSat Testbed.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850" y="2051500"/>
            <a:ext cx="3286125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6811575" y="5870800"/>
            <a:ext cx="37965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Figura 3. </a:t>
            </a:r>
            <a:r>
              <a:rPr lang="es-ES" sz="1000">
                <a:solidFill>
                  <a:srgbClr val="2E414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Jaula de Helmholtz construida.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688" y="2012900"/>
            <a:ext cx="3796450" cy="37783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2" name="Google Shape;122;p15" descr="codeac_blanc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7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848" y="2599625"/>
            <a:ext cx="5172074" cy="246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71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/>
          <p:nvPr/>
        </p:nvSpPr>
        <p:spPr>
          <a:xfrm>
            <a:off x="-4376" y="2070652"/>
            <a:ext cx="12192000" cy="2242867"/>
          </a:xfrm>
          <a:prstGeom prst="rect">
            <a:avLst/>
          </a:prstGeom>
          <a:gradFill>
            <a:gsLst>
              <a:gs pos="0">
                <a:srgbClr val="0A1B2F"/>
              </a:gs>
              <a:gs pos="50000">
                <a:srgbClr val="0F2745"/>
              </a:gs>
              <a:gs pos="100000">
                <a:srgbClr val="12305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4"/>
          <p:cNvSpPr txBox="1">
            <a:spLocks noGrp="1"/>
          </p:cNvSpPr>
          <p:nvPr>
            <p:ph type="ctrTitle"/>
          </p:nvPr>
        </p:nvSpPr>
        <p:spPr>
          <a:xfrm>
            <a:off x="2027207" y="1985004"/>
            <a:ext cx="8137585" cy="166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 Slab"/>
              <a:buNone/>
            </a:pPr>
            <a:r>
              <a:rPr lang="es-ES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Gracias por su atención</a:t>
            </a:r>
            <a:endParaRPr/>
          </a:p>
        </p:txBody>
      </p:sp>
      <p:cxnSp>
        <p:nvCxnSpPr>
          <p:cNvPr id="256" name="Google Shape;256;p24"/>
          <p:cNvCxnSpPr/>
          <p:nvPr/>
        </p:nvCxnSpPr>
        <p:spPr>
          <a:xfrm>
            <a:off x="2130724" y="3661913"/>
            <a:ext cx="8074324" cy="51759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7" name="Google Shape;257;p24" descr="CODEAC BÁSI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871" y="486132"/>
            <a:ext cx="3462067" cy="6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 descr="deltav_negro_reducc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7117" y="303360"/>
            <a:ext cx="816636" cy="8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 descr="Logo 1 - ASTRA-0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0702" y="297687"/>
            <a:ext cx="931654" cy="82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 descr="voyager_azul_reducci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91645" y="303362"/>
            <a:ext cx="773503" cy="816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0667" y="438761"/>
            <a:ext cx="3045124" cy="7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3214777" y="5127894"/>
            <a:ext cx="5750945" cy="59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2"/>
              </a:buClr>
              <a:buSzPct val="100000"/>
              <a:buFont typeface="Roboto"/>
              <a:buNone/>
            </a:pPr>
            <a:r>
              <a:rPr lang="es-ES" sz="2400" b="0" i="0" u="none" strike="noStrike" cap="none">
                <a:solidFill>
                  <a:srgbClr val="384152"/>
                </a:solidFill>
                <a:latin typeface="Roboto"/>
                <a:ea typeface="Roboto"/>
                <a:cs typeface="Roboto"/>
                <a:sym typeface="Roboto"/>
              </a:rPr>
              <a:t>Para más información visítanos en: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rPr lang="es-ES" sz="2400" b="0" i="0" u="sng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https://grupoastra.github.io/codeac/</a:t>
            </a:r>
            <a:endParaRPr sz="6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Movimiento</a:t>
            </a:r>
            <a:r>
              <a:rPr lang="en-U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 de un vehículo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DA1A8A60-D1A6-812C-ECCF-9E3DD8EAC2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24" b="89862" l="9989" r="89897">
                        <a14:foregroundMark x1="51435" y1="9524" x2="53042" y2="9524"/>
                        <a14:foregroundMark x1="45565" y1="11499" x2="47417" y2="11214"/>
                        <a14:backgroundMark x1="44202" y1="11367" x2="45695" y2="11214"/>
                        <a14:backgroundMark x1="52928" y1="9370" x2="52928" y2="9370"/>
                        <a14:backgroundMark x1="12629" y1="11214" x2="9529" y2="10906"/>
                        <a14:backgroundMark x1="13777" y1="10753" x2="13318" y2="11214"/>
                        <a14:backgroundMark x1="12400" y1="9524" x2="15844" y2="1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76" y="3826142"/>
            <a:ext cx="2781069" cy="2078617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46BC03A-EA1F-2B5F-A27A-162EEBDADC6A}"/>
              </a:ext>
            </a:extLst>
          </p:cNvPr>
          <p:cNvCxnSpPr>
            <a:cxnSpLocks/>
          </p:cNvCxnSpPr>
          <p:nvPr/>
        </p:nvCxnSpPr>
        <p:spPr>
          <a:xfrm flipH="1" flipV="1">
            <a:off x="2801126" y="3337707"/>
            <a:ext cx="7621" cy="155574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0CD5788-0EA2-58E9-4FD1-85D0187FD52B}"/>
              </a:ext>
            </a:extLst>
          </p:cNvPr>
          <p:cNvCxnSpPr>
            <a:cxnSpLocks/>
          </p:cNvCxnSpPr>
          <p:nvPr/>
        </p:nvCxnSpPr>
        <p:spPr>
          <a:xfrm flipH="1">
            <a:off x="1519887" y="4893452"/>
            <a:ext cx="1271645" cy="637549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88830BD-76BD-3AE5-8CA4-E7F77E34D43E}"/>
              </a:ext>
            </a:extLst>
          </p:cNvPr>
          <p:cNvCxnSpPr>
            <a:cxnSpLocks/>
          </p:cNvCxnSpPr>
          <p:nvPr/>
        </p:nvCxnSpPr>
        <p:spPr>
          <a:xfrm>
            <a:off x="2801126" y="4893452"/>
            <a:ext cx="1486200" cy="637549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17B001D-F3BA-4A51-3B51-271609EA195D}"/>
                  </a:ext>
                </a:extLst>
              </p:cNvPr>
              <p:cNvSpPr txBox="1"/>
              <p:nvPr/>
            </p:nvSpPr>
            <p:spPr>
              <a:xfrm>
                <a:off x="4219064" y="5580236"/>
                <a:ext cx="448456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17B001D-F3BA-4A51-3B51-271609EA1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64" y="5580236"/>
                <a:ext cx="448456" cy="288797"/>
              </a:xfrm>
              <a:prstGeom prst="rect">
                <a:avLst/>
              </a:prstGeom>
              <a:blipFill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FA7BF8-3337-08D7-F259-D5AC42DA4C23}"/>
                  </a:ext>
                </a:extLst>
              </p:cNvPr>
              <p:cNvSpPr txBox="1"/>
              <p:nvPr/>
            </p:nvSpPr>
            <p:spPr>
              <a:xfrm>
                <a:off x="1211198" y="5546223"/>
                <a:ext cx="459485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FA7BF8-3337-08D7-F259-D5AC42DA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198" y="5546223"/>
                <a:ext cx="459485" cy="288797"/>
              </a:xfrm>
              <a:prstGeom prst="rect">
                <a:avLst/>
              </a:prstGeom>
              <a:blipFill>
                <a:blip r:embed="rId8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A79985B-09D9-2DE2-B866-6E1E1D2F8090}"/>
                  </a:ext>
                </a:extLst>
              </p:cNvPr>
              <p:cNvSpPr txBox="1"/>
              <p:nvPr/>
            </p:nvSpPr>
            <p:spPr>
              <a:xfrm>
                <a:off x="2955892" y="3273465"/>
                <a:ext cx="445250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A79985B-09D9-2DE2-B866-6E1E1D2F8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892" y="3273465"/>
                <a:ext cx="445250" cy="288797"/>
              </a:xfrm>
              <a:prstGeom prst="rect">
                <a:avLst/>
              </a:prstGeom>
              <a:blipFill>
                <a:blip r:embed="rId9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áfico 8" descr="Flecha lineal: giro a la izquierda con relleno sólido">
            <a:extLst>
              <a:ext uri="{FF2B5EF4-FFF2-40B4-BE49-F238E27FC236}">
                <a16:creationId xmlns:a16="http://schemas.microsoft.com/office/drawing/2014/main" id="{01EB7CBF-13F8-2EC7-FD58-C21A5859BA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1059" y="3757533"/>
            <a:ext cx="584885" cy="584885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8C8F4F3-3DAD-CBF9-13B3-75BA4F7C73E5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24" b="89862" l="9989" r="89897">
                        <a14:foregroundMark x1="51435" y1="9524" x2="53042" y2="9524"/>
                        <a14:foregroundMark x1="45565" y1="11499" x2="47417" y2="11214"/>
                        <a14:backgroundMark x1="44202" y1="11367" x2="45695" y2="11214"/>
                        <a14:backgroundMark x1="52928" y1="9370" x2="52928" y2="9370"/>
                        <a14:backgroundMark x1="12629" y1="11214" x2="9529" y2="10906"/>
                        <a14:backgroundMark x1="13777" y1="10753" x2="13318" y2="11214"/>
                        <a14:backgroundMark x1="12400" y1="9524" x2="15844" y2="1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676" y="4033801"/>
            <a:ext cx="2781069" cy="2078617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553B03B-7B56-9F37-7E48-A37E4726AAEE}"/>
              </a:ext>
            </a:extLst>
          </p:cNvPr>
          <p:cNvCxnSpPr>
            <a:cxnSpLocks/>
          </p:cNvCxnSpPr>
          <p:nvPr/>
        </p:nvCxnSpPr>
        <p:spPr>
          <a:xfrm flipH="1" flipV="1">
            <a:off x="9275646" y="3437470"/>
            <a:ext cx="7621" cy="155574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F502F0C-D689-616D-1656-C1D7223BBB0D}"/>
              </a:ext>
            </a:extLst>
          </p:cNvPr>
          <p:cNvCxnSpPr>
            <a:cxnSpLocks/>
          </p:cNvCxnSpPr>
          <p:nvPr/>
        </p:nvCxnSpPr>
        <p:spPr>
          <a:xfrm flipH="1">
            <a:off x="7808684" y="4971189"/>
            <a:ext cx="1474781" cy="58488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/>
              <p:nvPr/>
            </p:nvSpPr>
            <p:spPr>
              <a:xfrm>
                <a:off x="10605606" y="5018684"/>
                <a:ext cx="44845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06" y="5018684"/>
                <a:ext cx="448456" cy="288797"/>
              </a:xfrm>
              <a:prstGeom prst="rect">
                <a:avLst/>
              </a:prstGeom>
              <a:blipFill>
                <a:blip r:embed="rId12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/>
              <p:nvPr/>
            </p:nvSpPr>
            <p:spPr>
              <a:xfrm>
                <a:off x="7628065" y="5124007"/>
                <a:ext cx="459485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65" y="5124007"/>
                <a:ext cx="459485" cy="288797"/>
              </a:xfrm>
              <a:prstGeom prst="rect">
                <a:avLst/>
              </a:prstGeom>
              <a:blipFill>
                <a:blip r:embed="rId13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/>
              <p:nvPr/>
            </p:nvSpPr>
            <p:spPr>
              <a:xfrm>
                <a:off x="9422245" y="3429000"/>
                <a:ext cx="44525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45" y="3429000"/>
                <a:ext cx="445250" cy="288797"/>
              </a:xfrm>
              <a:prstGeom prst="rect">
                <a:avLst/>
              </a:prstGeom>
              <a:blipFill>
                <a:blip r:embed="rId9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áfico 15" descr="Flecha lineal: giro a la izquierda con relleno sólido">
            <a:extLst>
              <a:ext uri="{FF2B5EF4-FFF2-40B4-BE49-F238E27FC236}">
                <a16:creationId xmlns:a16="http://schemas.microsoft.com/office/drawing/2014/main" id="{F84C9643-39C3-0352-4543-5D1505C24B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3054" y="4979352"/>
            <a:ext cx="584885" cy="584885"/>
          </a:xfrm>
          <a:prstGeom prst="rect">
            <a:avLst/>
          </a:prstGeom>
        </p:spPr>
      </p:pic>
      <p:pic>
        <p:nvPicPr>
          <p:cNvPr id="17" name="Gráfico 16" descr="Flecha lineal: giro a la izquierda con relleno sólido">
            <a:extLst>
              <a:ext uri="{FF2B5EF4-FFF2-40B4-BE49-F238E27FC236}">
                <a16:creationId xmlns:a16="http://schemas.microsoft.com/office/drawing/2014/main" id="{8B65382C-503C-BA5C-3434-C1CECD2C2A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780202" flipH="1" flipV="1">
            <a:off x="9975439" y="5079397"/>
            <a:ext cx="590402" cy="590402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401536-6BB4-3907-1FD1-0C897F6DDE1D}"/>
              </a:ext>
            </a:extLst>
          </p:cNvPr>
          <p:cNvCxnSpPr>
            <a:cxnSpLocks/>
          </p:cNvCxnSpPr>
          <p:nvPr/>
        </p:nvCxnSpPr>
        <p:spPr>
          <a:xfrm>
            <a:off x="9292161" y="4979352"/>
            <a:ext cx="1404737" cy="602603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/>
              <p:nvPr/>
            </p:nvSpPr>
            <p:spPr>
              <a:xfrm>
                <a:off x="8252190" y="5397596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190" y="5397596"/>
                <a:ext cx="189475" cy="276999"/>
              </a:xfrm>
              <a:prstGeom prst="rect">
                <a:avLst/>
              </a:prstGeom>
              <a:blipFill>
                <a:blip r:embed="rId14"/>
                <a:stretch>
                  <a:fillRect l="-12903"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/>
              <p:nvPr/>
            </p:nvSpPr>
            <p:spPr>
              <a:xfrm>
                <a:off x="10183283" y="4968957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283" y="4968957"/>
                <a:ext cx="214931" cy="276999"/>
              </a:xfrm>
              <a:prstGeom prst="rect">
                <a:avLst/>
              </a:prstGeom>
              <a:blipFill>
                <a:blip r:embed="rId15"/>
                <a:stretch>
                  <a:fillRect l="-16667" r="-138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/>
              <p:nvPr/>
            </p:nvSpPr>
            <p:spPr>
              <a:xfrm>
                <a:off x="9608634" y="3818768"/>
                <a:ext cx="218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634" y="3818768"/>
                <a:ext cx="218201" cy="276999"/>
              </a:xfrm>
              <a:prstGeom prst="rect">
                <a:avLst/>
              </a:prstGeom>
              <a:blipFill>
                <a:blip r:embed="rId16"/>
                <a:stretch>
                  <a:fillRect l="-16667" r="-138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3D97F01-CC80-BC33-713C-4799D66B651C}"/>
              </a:ext>
            </a:extLst>
          </p:cNvPr>
          <p:cNvSpPr txBox="1"/>
          <p:nvPr/>
        </p:nvSpPr>
        <p:spPr>
          <a:xfrm>
            <a:off x="1295478" y="2034836"/>
            <a:ext cx="189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Traslación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6B06569-BE84-18B5-FD3B-4565D8B7B32F}"/>
              </a:ext>
            </a:extLst>
          </p:cNvPr>
          <p:cNvSpPr txBox="1"/>
          <p:nvPr/>
        </p:nvSpPr>
        <p:spPr>
          <a:xfrm>
            <a:off x="8565175" y="2092220"/>
            <a:ext cx="15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Rotación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617F269-6B34-EC27-6F23-CD1774CE6208}"/>
                  </a:ext>
                </a:extLst>
              </p:cNvPr>
              <p:cNvSpPr txBox="1"/>
              <p:nvPr/>
            </p:nvSpPr>
            <p:spPr>
              <a:xfrm>
                <a:off x="3401142" y="1964206"/>
                <a:ext cx="1309461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617F269-6B34-EC27-6F23-CD1774CE6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42" y="1964206"/>
                <a:ext cx="1309461" cy="745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6696693" y="1984307"/>
                <a:ext cx="1266116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693" y="1984307"/>
                <a:ext cx="1266116" cy="745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>
            <a:extLst>
              <a:ext uri="{FF2B5EF4-FFF2-40B4-BE49-F238E27FC236}">
                <a16:creationId xmlns:a16="http://schemas.microsoft.com/office/drawing/2014/main" id="{319AFC7B-CCAB-BE8C-20C1-EA44AC215161}"/>
              </a:ext>
            </a:extLst>
          </p:cNvPr>
          <p:cNvSpPr txBox="1"/>
          <p:nvPr/>
        </p:nvSpPr>
        <p:spPr>
          <a:xfrm>
            <a:off x="1970449" y="2597731"/>
            <a:ext cx="157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rgbClr val="FF0000"/>
                </a:solidFill>
              </a:rPr>
              <a:t>Astrodinámica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04BC12E-66A8-E4CB-928A-B2830FC499D7}"/>
              </a:ext>
            </a:extLst>
          </p:cNvPr>
          <p:cNvSpPr txBox="1"/>
          <p:nvPr/>
        </p:nvSpPr>
        <p:spPr>
          <a:xfrm>
            <a:off x="8212884" y="2557170"/>
            <a:ext cx="2686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rgbClr val="FF0000"/>
                </a:solidFill>
              </a:rPr>
              <a:t>Control de actitud</a:t>
            </a: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276C63FA-4AB0-F218-D640-8C55D28826B7}"/>
              </a:ext>
            </a:extLst>
          </p:cNvPr>
          <p:cNvSpPr/>
          <p:nvPr/>
        </p:nvSpPr>
        <p:spPr>
          <a:xfrm rot="6590334" flipH="1">
            <a:off x="-1496343" y="4214520"/>
            <a:ext cx="5138156" cy="4963658"/>
          </a:xfrm>
          <a:prstGeom prst="arc">
            <a:avLst>
              <a:gd name="adj1" fmla="val 17018272"/>
              <a:gd name="adj2" fmla="val 2704564"/>
            </a:avLst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Movimiento</a:t>
            </a:r>
            <a:r>
              <a:rPr lang="en-U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 de un vehículo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áfico 8" descr="Flecha lineal: giro a la izquierda con relleno sólido">
            <a:extLst>
              <a:ext uri="{FF2B5EF4-FFF2-40B4-BE49-F238E27FC236}">
                <a16:creationId xmlns:a16="http://schemas.microsoft.com/office/drawing/2014/main" id="{01EB7CBF-13F8-2EC7-FD58-C21A5859B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2259" y="3671457"/>
            <a:ext cx="584885" cy="584885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8C8F4F3-3DAD-CBF9-13B3-75BA4F7C73E5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89862" l="9989" r="89897">
                        <a14:foregroundMark x1="51435" y1="9524" x2="53042" y2="9524"/>
                        <a14:foregroundMark x1="45565" y1="11499" x2="47417" y2="11214"/>
                        <a14:backgroundMark x1="44202" y1="11367" x2="45695" y2="11214"/>
                        <a14:backgroundMark x1="52928" y1="9370" x2="52928" y2="9370"/>
                        <a14:backgroundMark x1="12629" y1="11214" x2="9529" y2="10906"/>
                        <a14:backgroundMark x1="13777" y1="10753" x2="13318" y2="11214"/>
                        <a14:backgroundMark x1="12400" y1="9524" x2="15844" y2="1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6" y="3947725"/>
            <a:ext cx="2781069" cy="2078617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553B03B-7B56-9F37-7E48-A37E4726AAEE}"/>
              </a:ext>
            </a:extLst>
          </p:cNvPr>
          <p:cNvCxnSpPr>
            <a:cxnSpLocks/>
          </p:cNvCxnSpPr>
          <p:nvPr/>
        </p:nvCxnSpPr>
        <p:spPr>
          <a:xfrm flipH="1" flipV="1">
            <a:off x="2366846" y="3351394"/>
            <a:ext cx="7621" cy="155574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F502F0C-D689-616D-1656-C1D7223BBB0D}"/>
              </a:ext>
            </a:extLst>
          </p:cNvPr>
          <p:cNvCxnSpPr>
            <a:cxnSpLocks/>
          </p:cNvCxnSpPr>
          <p:nvPr/>
        </p:nvCxnSpPr>
        <p:spPr>
          <a:xfrm flipH="1">
            <a:off x="899884" y="4885113"/>
            <a:ext cx="1474781" cy="58488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/>
              <p:nvPr/>
            </p:nvSpPr>
            <p:spPr>
              <a:xfrm>
                <a:off x="3696806" y="4932608"/>
                <a:ext cx="44845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00D9CA3-B985-2D05-E9CE-DCBEA8D49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806" y="4932608"/>
                <a:ext cx="448456" cy="288797"/>
              </a:xfrm>
              <a:prstGeom prst="rect">
                <a:avLst/>
              </a:prstGeom>
              <a:blipFill>
                <a:blip r:embed="rId9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/>
              <p:nvPr/>
            </p:nvSpPr>
            <p:spPr>
              <a:xfrm>
                <a:off x="719265" y="5037931"/>
                <a:ext cx="459485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451A13B-0C60-0E8D-35FA-05F5EED2B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5" y="5037931"/>
                <a:ext cx="459485" cy="288797"/>
              </a:xfrm>
              <a:prstGeom prst="rect">
                <a:avLst/>
              </a:prstGeom>
              <a:blipFill>
                <a:blip r:embed="rId10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/>
              <p:nvPr/>
            </p:nvSpPr>
            <p:spPr>
              <a:xfrm>
                <a:off x="2513445" y="3342924"/>
                <a:ext cx="44525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FB051DD-C010-3C18-16D2-5917C945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445" y="3342924"/>
                <a:ext cx="445250" cy="288797"/>
              </a:xfrm>
              <a:prstGeom prst="rect">
                <a:avLst/>
              </a:prstGeom>
              <a:blipFill>
                <a:blip r:embed="rId11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áfico 15" descr="Flecha lineal: giro a la izquierda con relleno sólido">
            <a:extLst>
              <a:ext uri="{FF2B5EF4-FFF2-40B4-BE49-F238E27FC236}">
                <a16:creationId xmlns:a16="http://schemas.microsoft.com/office/drawing/2014/main" id="{F84C9643-39C3-0352-4543-5D1505C24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254" y="4893276"/>
            <a:ext cx="584885" cy="584885"/>
          </a:xfrm>
          <a:prstGeom prst="rect">
            <a:avLst/>
          </a:prstGeom>
        </p:spPr>
      </p:pic>
      <p:pic>
        <p:nvPicPr>
          <p:cNvPr id="17" name="Gráfico 16" descr="Flecha lineal: giro a la izquierda con relleno sólido">
            <a:extLst>
              <a:ext uri="{FF2B5EF4-FFF2-40B4-BE49-F238E27FC236}">
                <a16:creationId xmlns:a16="http://schemas.microsoft.com/office/drawing/2014/main" id="{8B65382C-503C-BA5C-3434-C1CECD2C2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80202" flipH="1" flipV="1">
            <a:off x="3066639" y="4993321"/>
            <a:ext cx="590402" cy="590402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401536-6BB4-3907-1FD1-0C897F6DDE1D}"/>
              </a:ext>
            </a:extLst>
          </p:cNvPr>
          <p:cNvCxnSpPr>
            <a:cxnSpLocks/>
          </p:cNvCxnSpPr>
          <p:nvPr/>
        </p:nvCxnSpPr>
        <p:spPr>
          <a:xfrm>
            <a:off x="2383361" y="4893276"/>
            <a:ext cx="1404737" cy="602603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/>
              <p:nvPr/>
            </p:nvSpPr>
            <p:spPr>
              <a:xfrm>
                <a:off x="1343390" y="5311520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B2F761F-6F9C-D2E0-92EB-84D9C7B9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90" y="5311520"/>
                <a:ext cx="189475" cy="276999"/>
              </a:xfrm>
              <a:prstGeom prst="rect">
                <a:avLst/>
              </a:prstGeom>
              <a:blipFill>
                <a:blip r:embed="rId12"/>
                <a:stretch>
                  <a:fillRect l="-9677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/>
              <p:nvPr/>
            </p:nvSpPr>
            <p:spPr>
              <a:xfrm>
                <a:off x="3274483" y="4882881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12AD264-A53A-222F-6172-63B7D67C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483" y="4882881"/>
                <a:ext cx="214931" cy="276999"/>
              </a:xfrm>
              <a:prstGeom prst="rect">
                <a:avLst/>
              </a:prstGeom>
              <a:blipFill>
                <a:blip r:embed="rId13"/>
                <a:stretch>
                  <a:fillRect l="-17143" r="-1714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/>
              <p:nvPr/>
            </p:nvSpPr>
            <p:spPr>
              <a:xfrm>
                <a:off x="2699834" y="3732692"/>
                <a:ext cx="218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193ECF7-156A-F256-D97C-7ECE8D081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834" y="3732692"/>
                <a:ext cx="218201" cy="276999"/>
              </a:xfrm>
              <a:prstGeom prst="rect">
                <a:avLst/>
              </a:prstGeom>
              <a:blipFill>
                <a:blip r:embed="rId14"/>
                <a:stretch>
                  <a:fillRect l="-19444" r="-1111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uadroTexto 22">
            <a:extLst>
              <a:ext uri="{FF2B5EF4-FFF2-40B4-BE49-F238E27FC236}">
                <a16:creationId xmlns:a16="http://schemas.microsoft.com/office/drawing/2014/main" id="{16B06569-BE84-18B5-FD3B-4565D8B7B32F}"/>
              </a:ext>
            </a:extLst>
          </p:cNvPr>
          <p:cNvSpPr txBox="1"/>
          <p:nvPr/>
        </p:nvSpPr>
        <p:spPr>
          <a:xfrm>
            <a:off x="1656375" y="2006144"/>
            <a:ext cx="157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Rotación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3990203" y="3741289"/>
                <a:ext cx="1645891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03" y="3741289"/>
                <a:ext cx="1645891" cy="6707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104BC12E-66A8-E4CB-928A-B2830FC499D7}"/>
              </a:ext>
            </a:extLst>
          </p:cNvPr>
          <p:cNvSpPr txBox="1"/>
          <p:nvPr/>
        </p:nvSpPr>
        <p:spPr>
          <a:xfrm>
            <a:off x="1304084" y="2471094"/>
            <a:ext cx="2686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>
                <a:solidFill>
                  <a:srgbClr val="FF0000"/>
                </a:solidFill>
              </a:rPr>
              <a:t>Control de actitud / ADCS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2204D69-6CD2-5820-57BF-FD569C632F04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5636094" y="3429000"/>
            <a:ext cx="689579" cy="64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D8E1B92-624D-6D46-60DA-1417E641F660}"/>
              </a:ext>
            </a:extLst>
          </p:cNvPr>
          <p:cNvSpPr txBox="1"/>
          <p:nvPr/>
        </p:nvSpPr>
        <p:spPr>
          <a:xfrm>
            <a:off x="6325673" y="3275111"/>
            <a:ext cx="140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 activo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9192C6A-BF02-DBB6-6AD0-730EA03C86B7}"/>
              </a:ext>
            </a:extLst>
          </p:cNvPr>
          <p:cNvSpPr txBox="1"/>
          <p:nvPr/>
        </p:nvSpPr>
        <p:spPr>
          <a:xfrm>
            <a:off x="6325673" y="4575104"/>
            <a:ext cx="140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 pasivo</a:t>
            </a:r>
          </a:p>
        </p:txBody>
      </p: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60994779-EE42-7EF6-6F72-8C5C871469E6}"/>
              </a:ext>
            </a:extLst>
          </p:cNvPr>
          <p:cNvCxnSpPr>
            <a:cxnSpLocks/>
            <a:stCxn id="25" idx="3"/>
            <a:endCxn id="96" idx="1"/>
          </p:cNvCxnSpPr>
          <p:nvPr/>
        </p:nvCxnSpPr>
        <p:spPr>
          <a:xfrm>
            <a:off x="5636094" y="4076670"/>
            <a:ext cx="689579" cy="652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DEC6BF7F-15E8-C574-EE9F-4BC6AC85A91F}"/>
              </a:ext>
            </a:extLst>
          </p:cNvPr>
          <p:cNvSpPr txBox="1"/>
          <p:nvPr/>
        </p:nvSpPr>
        <p:spPr>
          <a:xfrm>
            <a:off x="8115299" y="2698251"/>
            <a:ext cx="229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Ruedas de Reacción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8CFDC10F-2940-0F63-4B08-02722307F4D3}"/>
              </a:ext>
            </a:extLst>
          </p:cNvPr>
          <p:cNvSpPr txBox="1"/>
          <p:nvPr/>
        </p:nvSpPr>
        <p:spPr>
          <a:xfrm>
            <a:off x="8115299" y="3121222"/>
            <a:ext cx="229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Magnetorquers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EDBE707F-0303-0251-3D5E-F368F3BBC711}"/>
              </a:ext>
            </a:extLst>
          </p:cNvPr>
          <p:cNvSpPr txBox="1"/>
          <p:nvPr/>
        </p:nvSpPr>
        <p:spPr>
          <a:xfrm>
            <a:off x="8115299" y="3517568"/>
            <a:ext cx="229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Thrusters</a:t>
            </a:r>
          </a:p>
        </p:txBody>
      </p:sp>
      <p:sp>
        <p:nvSpPr>
          <p:cNvPr id="115" name="Abrir llave 114">
            <a:extLst>
              <a:ext uri="{FF2B5EF4-FFF2-40B4-BE49-F238E27FC236}">
                <a16:creationId xmlns:a16="http://schemas.microsoft.com/office/drawing/2014/main" id="{232FDFC4-B628-F56F-89F1-DFD0EBB7C337}"/>
              </a:ext>
            </a:extLst>
          </p:cNvPr>
          <p:cNvSpPr/>
          <p:nvPr/>
        </p:nvSpPr>
        <p:spPr>
          <a:xfrm>
            <a:off x="7731419" y="2640371"/>
            <a:ext cx="383880" cy="11806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10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Ruedas de Reacción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7634353" y="2451070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353" y="2451070"/>
                <a:ext cx="1645891" cy="682366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4A0A608-4D95-5440-6AD7-3397B2CC1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242" y="3310427"/>
            <a:ext cx="5143600" cy="233552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5ED08E8-F876-EF05-0700-201E098A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48" y="269608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9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Fenómeno de Saturación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6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/>
              <p:nvPr/>
            </p:nvSpPr>
            <p:spPr>
              <a:xfrm>
                <a:off x="1493520" y="1948188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08FC14-8964-B5F5-F21C-171FB1C6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520" y="1948188"/>
                <a:ext cx="1645891" cy="682366"/>
              </a:xfrm>
              <a:prstGeom prst="rect">
                <a:avLst/>
              </a:prstGeom>
              <a:blipFill>
                <a:blip r:embed="rId7"/>
                <a:stretch>
                  <a:fillRect r="-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W2_saturation">
            <a:hlinkClick r:id="" action="ppaction://media"/>
            <a:extLst>
              <a:ext uri="{FF2B5EF4-FFF2-40B4-BE49-F238E27FC236}">
                <a16:creationId xmlns:a16="http://schemas.microsoft.com/office/drawing/2014/main" id="{B04A834C-4252-9AC4-102B-CDB357DF6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51541" y="1808087"/>
            <a:ext cx="5143600" cy="2893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5FE8F14-C876-AFAC-C861-8E75E5865087}"/>
                  </a:ext>
                </a:extLst>
              </p:cNvPr>
              <p:cNvSpPr txBox="1"/>
              <p:nvPr/>
            </p:nvSpPr>
            <p:spPr>
              <a:xfrm>
                <a:off x="1377173" y="2706846"/>
                <a:ext cx="1645891" cy="6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5FE8F14-C876-AFAC-C861-8E75E5865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173" y="2706846"/>
                <a:ext cx="1645891" cy="682366"/>
              </a:xfrm>
              <a:prstGeom prst="rect">
                <a:avLst/>
              </a:prstGeom>
              <a:blipFill>
                <a:blip r:embed="rId9"/>
                <a:stretch>
                  <a:fillRect r="-5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4E8BF75-5F18-B323-53C3-DB1432471BC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628565" y="3465504"/>
            <a:ext cx="1" cy="632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1CCAA60-E9FF-F395-9059-F8E3EC8B6B2A}"/>
              </a:ext>
            </a:extLst>
          </p:cNvPr>
          <p:cNvSpPr txBox="1"/>
          <p:nvPr/>
        </p:nvSpPr>
        <p:spPr>
          <a:xfrm>
            <a:off x="1199481" y="4098137"/>
            <a:ext cx="2858169" cy="2152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Arrastre aerodinámico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Presión solar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Gradiente gravitacional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/>
              <a:t>Magnéticos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876DF5C-12CD-D356-48EB-9C8A6BA72B9E}"/>
                  </a:ext>
                </a:extLst>
              </p:cNvPr>
              <p:cNvSpPr txBox="1"/>
              <p:nvPr/>
            </p:nvSpPr>
            <p:spPr>
              <a:xfrm>
                <a:off x="7887936" y="5550829"/>
                <a:ext cx="1470810" cy="3906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876DF5C-12CD-D356-48EB-9C8A6BA72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936" y="5550829"/>
                <a:ext cx="1470810" cy="3906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ACCE247-C71C-1696-0BF8-EBFF635F670B}"/>
                  </a:ext>
                </a:extLst>
              </p:cNvPr>
              <p:cNvSpPr txBox="1"/>
              <p:nvPr/>
            </p:nvSpPr>
            <p:spPr>
              <a:xfrm>
                <a:off x="7894284" y="5994299"/>
                <a:ext cx="14708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≠0;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ACCE247-C71C-1696-0BF8-EBFF635F6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284" y="5994299"/>
                <a:ext cx="1470810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77173797-374A-DB84-77AC-9688BF0BFD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4546" y="4845663"/>
            <a:ext cx="5600699" cy="536237"/>
          </a:xfrm>
          <a:prstGeom prst="rect">
            <a:avLst/>
          </a:prstGeom>
        </p:spPr>
      </p:pic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2462BA09-70E7-DB20-D0DD-451AA2BAC2E0}"/>
              </a:ext>
            </a:extLst>
          </p:cNvPr>
          <p:cNvSpPr/>
          <p:nvPr/>
        </p:nvSpPr>
        <p:spPr>
          <a:xfrm>
            <a:off x="9215667" y="6050565"/>
            <a:ext cx="192359" cy="2568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14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Fenómeno de Saturación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5088DE3-E377-747B-F661-6522B684752C}"/>
              </a:ext>
            </a:extLst>
          </p:cNvPr>
          <p:cNvSpPr txBox="1"/>
          <p:nvPr/>
        </p:nvSpPr>
        <p:spPr>
          <a:xfrm>
            <a:off x="5449454" y="3786909"/>
            <a:ext cx="319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Grafico </a:t>
            </a:r>
            <a:r>
              <a:rPr lang="es-ES" dirty="0" err="1"/>
              <a:t>saturacion</a:t>
            </a:r>
            <a:endParaRPr lang="es-ES" dirty="0"/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8D48A12-F555-E163-59E4-C251B3AA1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393" y="1673631"/>
            <a:ext cx="9080571" cy="51244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24171A-089F-5984-9BB1-7A11D3BA672C}"/>
              </a:ext>
            </a:extLst>
          </p:cNvPr>
          <p:cNvSpPr txBox="1"/>
          <p:nvPr/>
        </p:nvSpPr>
        <p:spPr>
          <a:xfrm>
            <a:off x="10353964" y="2143503"/>
            <a:ext cx="1593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Momento angular [</a:t>
            </a:r>
            <a:r>
              <a:rPr lang="es-ES" b="1" dirty="0" err="1">
                <a:solidFill>
                  <a:srgbClr val="FF0000"/>
                </a:solidFill>
              </a:rPr>
              <a:t>Nms</a:t>
            </a:r>
            <a:r>
              <a:rPr lang="es-ES" b="1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35CC04-B027-C7DD-5D7C-2897A634AE81}"/>
              </a:ext>
            </a:extLst>
          </p:cNvPr>
          <p:cNvSpPr txBox="1"/>
          <p:nvPr/>
        </p:nvSpPr>
        <p:spPr>
          <a:xfrm>
            <a:off x="10497127" y="3786909"/>
            <a:ext cx="159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Torque[Nm]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1A6023-B5C0-B1A9-5419-E1DAAA6318F7}"/>
              </a:ext>
            </a:extLst>
          </p:cNvPr>
          <p:cNvSpPr txBox="1"/>
          <p:nvPr/>
        </p:nvSpPr>
        <p:spPr>
          <a:xfrm>
            <a:off x="10527350" y="5546436"/>
            <a:ext cx="159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Yaw</a:t>
            </a:r>
            <a:r>
              <a:rPr lang="es-ES" b="1" dirty="0">
                <a:solidFill>
                  <a:srgbClr val="FF0000"/>
                </a:solidFill>
              </a:rPr>
              <a:t> [</a:t>
            </a:r>
            <a:r>
              <a:rPr lang="es-ES" b="1" dirty="0" err="1">
                <a:solidFill>
                  <a:srgbClr val="FF0000"/>
                </a:solidFill>
              </a:rPr>
              <a:t>deg</a:t>
            </a:r>
            <a:r>
              <a:rPr lang="es-ES" b="1" dirty="0">
                <a:solidFill>
                  <a:srgbClr val="FF0000"/>
                </a:solidFill>
              </a:rPr>
              <a:t>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C59C2A9-ECD4-463A-09DE-0CADD55924D4}"/>
                  </a:ext>
                </a:extLst>
              </p:cNvPr>
              <p:cNvSpPr txBox="1"/>
              <p:nvPr/>
            </p:nvSpPr>
            <p:spPr>
              <a:xfrm>
                <a:off x="10260048" y="2826728"/>
                <a:ext cx="1470810" cy="3906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C59C2A9-ECD4-463A-09DE-0CADD5592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048" y="2826728"/>
                <a:ext cx="1470810" cy="390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73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Desaturación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Un hombre con la mano en la noche&#10;&#10;Descripción generada automáticamente con confianza media">
            <a:extLst>
              <a:ext uri="{FF2B5EF4-FFF2-40B4-BE49-F238E27FC236}">
                <a16:creationId xmlns:a16="http://schemas.microsoft.com/office/drawing/2014/main" id="{D43D49A2-C20C-2F66-FA11-C8A6557D1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51" y="3033034"/>
            <a:ext cx="4124473" cy="2320016"/>
          </a:xfrm>
          <a:prstGeom prst="rect">
            <a:avLst/>
          </a:prstGeom>
        </p:spPr>
      </p:pic>
      <p:pic>
        <p:nvPicPr>
          <p:cNvPr id="2050" name="Picture 2" descr="NSS CubeSat ACS solution - CubeSatShop.com">
            <a:extLst>
              <a:ext uri="{FF2B5EF4-FFF2-40B4-BE49-F238E27FC236}">
                <a16:creationId xmlns:a16="http://schemas.microsoft.com/office/drawing/2014/main" id="{67427E89-AC71-3931-46D1-70AC7098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06" y="2014992"/>
            <a:ext cx="2764047" cy="18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0C90486D-338F-BBC2-0B41-1BE060A3D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1406" y="3987827"/>
            <a:ext cx="3347716" cy="27304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FB08A4A-78F2-6C9E-E691-0904B63B4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486" y="3821781"/>
            <a:ext cx="2764047" cy="8412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80436E-FB80-958B-F79A-9299C13FA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0482" y="2898097"/>
            <a:ext cx="2251031" cy="7565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CFD8BA-10F7-7944-71CE-D19656C16E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261" y="4750103"/>
            <a:ext cx="3133725" cy="7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0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Planteamiento del problema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DB385734-664A-8293-E42B-DC7F9E489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409" y="1726821"/>
            <a:ext cx="5379509" cy="3595216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FF444DB3-8747-AA71-BFBB-706836841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287" y="4415114"/>
            <a:ext cx="2543096" cy="20726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87DC4F7-8FE7-8456-11F5-A03C4425EDF4}"/>
              </a:ext>
            </a:extLst>
          </p:cNvPr>
          <p:cNvSpPr txBox="1"/>
          <p:nvPr/>
        </p:nvSpPr>
        <p:spPr>
          <a:xfrm>
            <a:off x="518150" y="2010531"/>
            <a:ext cx="4768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/>
              <a:t>Objetivo: </a:t>
            </a:r>
            <a:r>
              <a:rPr lang="es-ES" sz="1800" dirty="0"/>
              <a:t>Validar computacionalmente una estrategia de control de actitud para el picosatélite CubeSat EyasSat que integre la desaturación de sus ruedas de reacción mediante magnetorquers a partir de su modelo dinámico.</a:t>
            </a:r>
          </a:p>
        </p:txBody>
      </p:sp>
      <p:pic>
        <p:nvPicPr>
          <p:cNvPr id="13" name="Imagen 12" descr="Una persona sosteniendo una laptop&#10;&#10;Descripción generada automáticamente con confianza baja">
            <a:extLst>
              <a:ext uri="{FF2B5EF4-FFF2-40B4-BE49-F238E27FC236}">
                <a16:creationId xmlns:a16="http://schemas.microsoft.com/office/drawing/2014/main" id="{C7ED069C-8692-11FA-3F84-AA77AC41D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770" y="3951256"/>
            <a:ext cx="3024246" cy="226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8150" y="294550"/>
            <a:ext cx="75972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s-ES" sz="40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</a:t>
            </a:r>
            <a:endParaRPr sz="40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3" name="Google Shape;103;p14" descr="codeac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2042" y="331683"/>
            <a:ext cx="2743203" cy="5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l="12218" t="30924" r="12218" b="30924"/>
          <a:stretch/>
        </p:blipFill>
        <p:spPr>
          <a:xfrm>
            <a:off x="9311847" y="916487"/>
            <a:ext cx="1683606" cy="5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DDF96C8-AC9C-72D5-760D-AEDAE9903F19}"/>
              </a:ext>
            </a:extLst>
          </p:cNvPr>
          <p:cNvSpPr/>
          <p:nvPr/>
        </p:nvSpPr>
        <p:spPr>
          <a:xfrm>
            <a:off x="518150" y="3295650"/>
            <a:ext cx="2130140" cy="948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Modelo matemático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61384A1-2E51-9FDA-1900-152A54CE6662}"/>
              </a:ext>
            </a:extLst>
          </p:cNvPr>
          <p:cNvSpPr/>
          <p:nvPr/>
        </p:nvSpPr>
        <p:spPr>
          <a:xfrm>
            <a:off x="3437898" y="3295650"/>
            <a:ext cx="2331479" cy="948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Linealización del espacio de estados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8D97F94-1BDF-BCBC-35B8-FA63825958BC}"/>
              </a:ext>
            </a:extLst>
          </p:cNvPr>
          <p:cNvSpPr/>
          <p:nvPr/>
        </p:nvSpPr>
        <p:spPr>
          <a:xfrm>
            <a:off x="6558985" y="3289300"/>
            <a:ext cx="2096859" cy="948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Diseño de controladores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D63482-F4EF-6223-00FB-B013FE5887EF}"/>
              </a:ext>
            </a:extLst>
          </p:cNvPr>
          <p:cNvSpPr/>
          <p:nvPr/>
        </p:nvSpPr>
        <p:spPr>
          <a:xfrm>
            <a:off x="9311847" y="3302000"/>
            <a:ext cx="2529541" cy="948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Simulaciones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5073F1E-15E0-F465-5C94-325512FF140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48290" y="3769939"/>
            <a:ext cx="78960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6AF1AD1-ACED-7997-A26E-153C71D8096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5769377" y="3763589"/>
            <a:ext cx="789608" cy="6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65DB26A-6628-18F6-08AB-849C655EC16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655844" y="3763589"/>
            <a:ext cx="656003" cy="127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888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2160</Words>
  <Application>Microsoft Office PowerPoint</Application>
  <PresentationFormat>Panorámica</PresentationFormat>
  <Paragraphs>352</Paragraphs>
  <Slides>18</Slides>
  <Notes>17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Assistant</vt:lpstr>
      <vt:lpstr>Arial</vt:lpstr>
      <vt:lpstr>Cambria Math</vt:lpstr>
      <vt:lpstr>Roboto Slab</vt:lpstr>
      <vt:lpstr>Calibri</vt:lpstr>
      <vt:lpstr>Montserrat</vt:lpstr>
      <vt:lpstr>Roboto</vt:lpstr>
      <vt:lpstr>Tema de Office</vt:lpstr>
      <vt:lpstr>Estrategias de control para la desaturación de ruedas de reacción en Cubesats</vt:lpstr>
      <vt:lpstr>Movimiento de un vehículo</vt:lpstr>
      <vt:lpstr>Movimiento de un vehículo</vt:lpstr>
      <vt:lpstr>Ruedas de Reacción</vt:lpstr>
      <vt:lpstr>Fenómeno de Saturación</vt:lpstr>
      <vt:lpstr>Fenómeno de Saturación</vt:lpstr>
      <vt:lpstr>Desaturación</vt:lpstr>
      <vt:lpstr>Planteamiento del problema</vt:lpstr>
      <vt:lpstr>Metodología</vt:lpstr>
      <vt:lpstr>Modelo matemático</vt:lpstr>
      <vt:lpstr>Modelo dinámico</vt:lpstr>
      <vt:lpstr>Modelo dinámico</vt:lpstr>
      <vt:lpstr>Modelo dinámico</vt:lpstr>
      <vt:lpstr>Controladores: PID</vt:lpstr>
      <vt:lpstr>Controladores: LQR</vt:lpstr>
      <vt:lpstr>Resultados</vt:lpstr>
      <vt:lpstr>Lineas futuras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Estrategias de control para la desaturación de ruedas de reacción en Cubesats</dc:title>
  <cp:lastModifiedBy>SEBASTIAN AUGUSTO ZAPATA GIL</cp:lastModifiedBy>
  <cp:revision>19</cp:revision>
  <dcterms:modified xsi:type="dcterms:W3CDTF">2023-10-19T19:26:06Z</dcterms:modified>
</cp:coreProperties>
</file>